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"/>
  </p:notesMasterIdLst>
  <p:sldIdLst>
    <p:sldId id="256" r:id="rId2"/>
    <p:sldId id="268" r:id="rId3"/>
    <p:sldId id="272" r:id="rId4"/>
    <p:sldId id="262" r:id="rId5"/>
    <p:sldId id="261" r:id="rId6"/>
    <p:sldId id="257" r:id="rId7"/>
    <p:sldId id="269" r:id="rId8"/>
    <p:sldId id="258" r:id="rId9"/>
    <p:sldId id="270" r:id="rId10"/>
    <p:sldId id="279" r:id="rId11"/>
    <p:sldId id="280" r:id="rId12"/>
    <p:sldId id="263" r:id="rId13"/>
    <p:sldId id="282" r:id="rId14"/>
    <p:sldId id="283" r:id="rId15"/>
    <p:sldId id="276" r:id="rId16"/>
    <p:sldId id="281" r:id="rId17"/>
    <p:sldId id="265" r:id="rId18"/>
    <p:sldId id="266" r:id="rId19"/>
    <p:sldId id="271" r:id="rId20"/>
    <p:sldId id="278" r:id="rId21"/>
    <p:sldId id="284" r:id="rId22"/>
    <p:sldId id="287" r:id="rId23"/>
    <p:sldId id="285" r:id="rId24"/>
    <p:sldId id="286" r:id="rId25"/>
    <p:sldId id="288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132"/>
    <p:restoredTop sz="77183"/>
  </p:normalViewPr>
  <p:slideViewPr>
    <p:cSldViewPr snapToGrid="0" snapToObjects="1">
      <p:cViewPr varScale="1">
        <p:scale>
          <a:sx n="94" d="100"/>
          <a:sy n="94" d="100"/>
        </p:scale>
        <p:origin x="138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6C9109-5EBA-844E-8553-75D62BD11435}" type="datetimeFigureOut">
              <a:rPr lang="en-US" smtClean="0"/>
              <a:t>11/8/21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FB3C21-3917-CC4F-A2EA-8788E9E65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8797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FB3C21-3917-CC4F-A2EA-8788E9E65F0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2353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FB3C21-3917-CC4F-A2EA-8788E9E65F0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8817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FB3C21-3917-CC4F-A2EA-8788E9E65F0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62441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FB3C21-3917-CC4F-A2EA-8788E9E65F0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6777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FB3C21-3917-CC4F-A2EA-8788E9E65F0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7125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FB3C21-3917-CC4F-A2EA-8788E9E65F0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7471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FB3C21-3917-CC4F-A2EA-8788E9E65F0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332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FB3C21-3917-CC4F-A2EA-8788E9E65F0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1275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FB3C21-3917-CC4F-A2EA-8788E9E65F0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7943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FB3C21-3917-CC4F-A2EA-8788E9E65F0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58440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FB3C21-3917-CC4F-A2EA-8788E9E65F0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3676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FB3C21-3917-CC4F-A2EA-8788E9E65F0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9101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FB3C21-3917-CC4F-A2EA-8788E9E65F0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766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FB3C21-3917-CC4F-A2EA-8788E9E65F0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9328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FB3C21-3917-CC4F-A2EA-8788E9E65F0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1726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FB3C21-3917-CC4F-A2EA-8788E9E65F0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4151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FB3C21-3917-CC4F-A2EA-8788E9E65F0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162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FB3C21-3917-CC4F-A2EA-8788E9E65F0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5750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FB3C21-3917-CC4F-A2EA-8788E9E65F0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6146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6D05A-55AC-7C4A-A0B8-2FF999C381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B87DC01-2475-A946-A547-D7E9698468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3ADC3B-89E1-CE4A-9CFE-BF0EFF0A59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88298-923F-BD44-988D-FF4DF845054F}" type="datetimeFigureOut">
              <a:rPr lang="en-US" smtClean="0"/>
              <a:t>11/8/21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746621-0270-0A4C-9A6F-FF86B94151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BD2705-7746-4545-A9FB-112CD5876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04F53-4893-B249-A8C4-05C27CDCB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4384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892BD-89B8-B245-8AC2-185FBE16F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57331A9-EF0F-D84D-B9ED-EBEE5752A1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BF2458-9026-E342-9632-5A57EAE7E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88298-923F-BD44-988D-FF4DF845054F}" type="datetimeFigureOut">
              <a:rPr lang="en-US" smtClean="0"/>
              <a:t>11/8/21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D9BCEB-DB39-0D49-BE47-866E972946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C3FA6D-2BA3-C741-A695-91310D9FC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04F53-4893-B249-A8C4-05C27CDCB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4212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B9EF38D-CC93-7F4A-94E5-40CF08612A2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764370-1624-904E-87AE-838094E5E2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632B71-11BC-8541-8EB4-E7F890DFCF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88298-923F-BD44-988D-FF4DF845054F}" type="datetimeFigureOut">
              <a:rPr lang="en-US" smtClean="0"/>
              <a:t>11/8/21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BBA902-AE42-1945-B7F4-44B75AE717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A8BA19-EB94-DE4D-BC35-69B0726DD3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04F53-4893-B249-A8C4-05C27CDCB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7810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E58EC-00D7-5846-B412-9797534F6C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B45C93-FCE6-9141-89EB-7DD0C7F9CE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BAA9B0-2C1F-FE4F-BBBD-AFEDD5C01B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88298-923F-BD44-988D-FF4DF845054F}" type="datetimeFigureOut">
              <a:rPr lang="en-US" smtClean="0"/>
              <a:t>11/8/21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1464E6-34E1-7042-BBDA-CA00876CC6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D3ED2E-C0DD-6C4E-80EC-19FF60544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04F53-4893-B249-A8C4-05C27CDCB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2473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8854A7-33C9-C040-989A-2E32831F85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041AA7-6AD1-B04C-A76B-C7DD50DF38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F63F96-02E1-BC47-8C85-FF84BD0CBD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88298-923F-BD44-988D-FF4DF845054F}" type="datetimeFigureOut">
              <a:rPr lang="en-US" smtClean="0"/>
              <a:t>11/8/21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2EDB53-2DB8-234E-B9AE-3987FBAFAB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867D93-084C-2B46-9BAC-BBBB10534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04F53-4893-B249-A8C4-05C27CDCB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4763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116A1C-43A2-9F4D-9AE4-E1A42DBBE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CE648E-C211-A042-863C-B698393157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52DD3F-BEAD-0C4E-AD38-3E6CFF675A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2EA35A-541E-3C41-87DE-EBA4F14A4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88298-923F-BD44-988D-FF4DF845054F}" type="datetimeFigureOut">
              <a:rPr lang="en-US" smtClean="0"/>
              <a:t>11/8/21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D25D5C-77C1-444C-A022-3F41839B29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099732-7BB1-DF41-8FF9-5974AE7007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04F53-4893-B249-A8C4-05C27CDCB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0108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35C59-B6D2-6848-BE0E-49A80CA011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60944E-6348-F542-9A23-8DEC877537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A292F8-D2C8-5443-B655-51150C4EA8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041C413-84BD-DD4E-B360-6A717751453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E5C2684-C897-0743-B197-922563D9F5C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74C8C6-9CAF-CE4D-8EBD-51B5A6D61E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88298-923F-BD44-988D-FF4DF845054F}" type="datetimeFigureOut">
              <a:rPr lang="en-US" smtClean="0"/>
              <a:t>11/8/21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E5AB1E3-43AF-2348-9B19-91AD4D7B5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9EA6EBC-A72E-2649-9D0B-44F03C356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04F53-4893-B249-A8C4-05C27CDCB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5443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4688C0-D7BF-C44E-ABB5-189ABBE7E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16C10F0-4725-404F-92FB-F294A84D8E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88298-923F-BD44-988D-FF4DF845054F}" type="datetimeFigureOut">
              <a:rPr lang="en-US" smtClean="0"/>
              <a:t>11/8/21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2A9F05-C0F2-6243-A412-08250AF182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D158C8-7F37-A84E-9A13-E6181B2BB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04F53-4893-B249-A8C4-05C27CDCB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5499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9643157-339C-A645-ACFD-1140157CE7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88298-923F-BD44-988D-FF4DF845054F}" type="datetimeFigureOut">
              <a:rPr lang="en-US" smtClean="0"/>
              <a:t>11/8/21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56C1D2E-042E-4A4D-83E7-3CD2CEED3F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2ED958-DEC9-BC4C-A42E-30886BC301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04F53-4893-B249-A8C4-05C27CDCB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3912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190964-5ACA-3A44-8B31-1903D598F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71C2D1-AF5D-B340-8704-0AC7A7EB01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68B34B-03D2-E342-A86D-21DBBB0798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68CE02-73C7-FB48-9713-D7741883F7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88298-923F-BD44-988D-FF4DF845054F}" type="datetimeFigureOut">
              <a:rPr lang="en-US" smtClean="0"/>
              <a:t>11/8/21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A407C-77E9-1D41-AC49-C689DB2EC0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6AD8CF-F0D5-7D45-A367-CEEA1B822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04F53-4893-B249-A8C4-05C27CDCB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7465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66D537-9EEC-0C43-8B3A-5D98353A8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C02F2E2-52D4-FC4B-B35D-FEAABE8E054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4C2A5B-9804-3A4F-90E6-E07FB8A77B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4AC7B0-3892-8B46-85E5-5A0D627507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88298-923F-BD44-988D-FF4DF845054F}" type="datetimeFigureOut">
              <a:rPr lang="en-US" smtClean="0"/>
              <a:t>11/8/21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3A71D9-D831-9345-8FFA-9C50ADB9C4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BF3260-9F44-F94B-AF36-0C28FAC83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04F53-4893-B249-A8C4-05C27CDCB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3162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AC6D679-92F2-CB43-AC43-BD7999A1E2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38877B-E857-5C40-8E72-EB426D6934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1A0F84-E5F9-C54B-B87C-1E6B967CF1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588298-923F-BD44-988D-FF4DF845054F}" type="datetimeFigureOut">
              <a:rPr lang="en-US" smtClean="0"/>
              <a:t>11/8/21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916559-18CB-8B4D-9C22-5B0BE007FB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E2890A-2E10-494D-9060-295D4D12E5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904F53-4893-B249-A8C4-05C27CDCB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2791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10" Type="http://schemas.openxmlformats.org/officeDocument/2006/relationships/image" Target="../media/image27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901548DA-516D-7440-8D4D-1E399EC2EA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032952"/>
            <a:ext cx="9144000" cy="863600"/>
          </a:xfrm>
        </p:spPr>
        <p:txBody>
          <a:bodyPr>
            <a:normAutofit/>
          </a:bodyPr>
          <a:lstStyle/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Presentation by,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Shivanand Venkanna Sheshappanavar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05B38D-7077-454C-ADB2-DBD6365A63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818"/>
          <a:stretch/>
        </p:blipFill>
        <p:spPr>
          <a:xfrm>
            <a:off x="0" y="29482"/>
            <a:ext cx="2227006" cy="951492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BDE264B5-D713-D04A-95F4-00F6BEF562BE}"/>
              </a:ext>
            </a:extLst>
          </p:cNvPr>
          <p:cNvGrpSpPr/>
          <p:nvPr/>
        </p:nvGrpSpPr>
        <p:grpSpPr>
          <a:xfrm>
            <a:off x="1663700" y="1269035"/>
            <a:ext cx="8864600" cy="3112786"/>
            <a:chOff x="2724150" y="1346412"/>
            <a:chExt cx="8864600" cy="3112786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276CE237-B04D-E445-832E-F61B03F0588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24150" y="1346412"/>
              <a:ext cx="8864600" cy="86360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6271BA8-F5DF-634F-BD37-02130634BBDD}"/>
                </a:ext>
              </a:extLst>
            </p:cNvPr>
            <p:cNvSpPr txBox="1"/>
            <p:nvPr/>
          </p:nvSpPr>
          <p:spPr>
            <a:xfrm>
              <a:off x="6096000" y="3997533"/>
              <a:ext cx="168187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CVPR 2021</a:t>
              </a: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9866C490-6BBD-3246-9E74-9382FB06EDB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31875" y="2233116"/>
              <a:ext cx="6595880" cy="17671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265334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2AF5A2D-F424-DD48-BE98-46AA62DB4B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779054"/>
            <a:ext cx="11277600" cy="496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2054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D2B972B-3E97-B140-883A-DA6C188F52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22" y="3308248"/>
            <a:ext cx="11074400" cy="889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0E7FACB-1D4B-9446-80A9-8243AE315E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6807"/>
          <a:stretch/>
        </p:blipFill>
        <p:spPr>
          <a:xfrm>
            <a:off x="659566" y="133246"/>
            <a:ext cx="9182100" cy="243007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C2618F1F-196C-1C40-B19C-6983141297D4}"/>
              </a:ext>
            </a:extLst>
          </p:cNvPr>
          <p:cNvGrpSpPr/>
          <p:nvPr/>
        </p:nvGrpSpPr>
        <p:grpSpPr>
          <a:xfrm>
            <a:off x="4520366" y="4020671"/>
            <a:ext cx="1460500" cy="1456764"/>
            <a:chOff x="4520366" y="4020671"/>
            <a:chExt cx="1460500" cy="145676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4E95A75-8F6F-DB43-88EF-E7D23050DF1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20366" y="4715435"/>
              <a:ext cx="1460500" cy="762000"/>
            </a:xfrm>
            <a:prstGeom prst="rect">
              <a:avLst/>
            </a:prstGeom>
          </p:spPr>
        </p:pic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7A64D468-A58A-8148-BC76-0998A887B312}"/>
                </a:ext>
              </a:extLst>
            </p:cNvPr>
            <p:cNvCxnSpPr>
              <a:stCxn id="7" idx="0"/>
            </p:cNvCxnSpPr>
            <p:nvPr/>
          </p:nvCxnSpPr>
          <p:spPr>
            <a:xfrm flipV="1">
              <a:off x="5250616" y="4020671"/>
              <a:ext cx="0" cy="694764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AD2EB6F-ECD9-F849-8FDA-D7D54F34B512}"/>
              </a:ext>
            </a:extLst>
          </p:cNvPr>
          <p:cNvGrpSpPr/>
          <p:nvPr/>
        </p:nvGrpSpPr>
        <p:grpSpPr>
          <a:xfrm>
            <a:off x="9231780" y="4020671"/>
            <a:ext cx="1689100" cy="1425014"/>
            <a:chOff x="9231780" y="4020671"/>
            <a:chExt cx="1689100" cy="1425014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EB09B7D-73CD-034D-8B0E-D7F769BC567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31780" y="4747185"/>
              <a:ext cx="1689100" cy="698500"/>
            </a:xfrm>
            <a:prstGeom prst="rect">
              <a:avLst/>
            </a:prstGeom>
          </p:spPr>
        </p:pic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CC3827A2-6999-9E43-B46F-A91356E17578}"/>
                </a:ext>
              </a:extLst>
            </p:cNvPr>
            <p:cNvCxnSpPr/>
            <p:nvPr/>
          </p:nvCxnSpPr>
          <p:spPr>
            <a:xfrm flipV="1">
              <a:off x="10127417" y="4020671"/>
              <a:ext cx="0" cy="694764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E9FDBB8-AE3B-9D4D-B66D-7DCCED3CB716}"/>
              </a:ext>
            </a:extLst>
          </p:cNvPr>
          <p:cNvGrpSpPr/>
          <p:nvPr/>
        </p:nvGrpSpPr>
        <p:grpSpPr>
          <a:xfrm>
            <a:off x="235697" y="4052421"/>
            <a:ext cx="4432300" cy="2286101"/>
            <a:chOff x="235697" y="4052421"/>
            <a:chExt cx="4432300" cy="2286101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C80331B-EEAE-5042-8EA4-F69B26DA834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35697" y="5652722"/>
              <a:ext cx="4432300" cy="685800"/>
            </a:xfrm>
            <a:prstGeom prst="rect">
              <a:avLst/>
            </a:prstGeom>
          </p:spPr>
        </p:pic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64ED22CE-C0E1-BD4D-9ACB-6DD9EC9026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1051" y="4052421"/>
              <a:ext cx="0" cy="160030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02677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E7CF15A-B520-AD41-9FCF-B2072F69E6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t="67640" r="74063"/>
          <a:stretch/>
        </p:blipFill>
        <p:spPr>
          <a:xfrm>
            <a:off x="17490" y="4751881"/>
            <a:ext cx="4074826" cy="19270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65CD7B9-695D-4141-AD76-E4012383E0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937" t="76451" r="22397"/>
          <a:stretch/>
        </p:blipFill>
        <p:spPr>
          <a:xfrm>
            <a:off x="4092316" y="5276535"/>
            <a:ext cx="8117174" cy="14024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7C35FB2-9CA5-BA49-8383-A046958C88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135" t="54803" r="22397" b="23550"/>
          <a:stretch/>
        </p:blipFill>
        <p:spPr>
          <a:xfrm>
            <a:off x="4751882" y="3987382"/>
            <a:ext cx="7457607" cy="12891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EE81173-A037-F74F-8541-AF244CE67E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t="40204" r="74063" b="32149"/>
          <a:stretch/>
        </p:blipFill>
        <p:spPr>
          <a:xfrm>
            <a:off x="19990" y="3105463"/>
            <a:ext cx="4074826" cy="164641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C721233-B20D-BB46-A5F5-3DF77E1C46C9}"/>
              </a:ext>
            </a:extLst>
          </p:cNvPr>
          <p:cNvSpPr txBox="1"/>
          <p:nvPr/>
        </p:nvSpPr>
        <p:spPr>
          <a:xfrm>
            <a:off x="485879" y="1015806"/>
            <a:ext cx="30430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3D Action Recognition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030D6AE-B649-1247-8C58-133C13780A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346" t="33157" r="22396" b="45196"/>
          <a:stretch/>
        </p:blipFill>
        <p:spPr>
          <a:xfrm>
            <a:off x="2428408" y="2698229"/>
            <a:ext cx="9781082" cy="128915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64B0B4D-F47E-4B46-9997-23E7567BD7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1555" y="1675100"/>
            <a:ext cx="6096000" cy="825500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9890B145-DF5D-4C40-B852-942A0481839A}"/>
              </a:ext>
            </a:extLst>
          </p:cNvPr>
          <p:cNvGrpSpPr/>
          <p:nvPr/>
        </p:nvGrpSpPr>
        <p:grpSpPr>
          <a:xfrm>
            <a:off x="5251555" y="685444"/>
            <a:ext cx="1170267" cy="1120302"/>
            <a:chOff x="5251555" y="685444"/>
            <a:chExt cx="1170267" cy="1120302"/>
          </a:xfrm>
        </p:grpSpPr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C6469A78-B676-1046-9BBD-15E954DAEA74}"/>
                </a:ext>
              </a:extLst>
            </p:cNvPr>
            <p:cNvCxnSpPr>
              <a:cxnSpLocks/>
            </p:cNvCxnSpPr>
            <p:nvPr/>
          </p:nvCxnSpPr>
          <p:spPr>
            <a:xfrm>
              <a:off x="5568694" y="1149196"/>
              <a:ext cx="11835" cy="65655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5A88E292-0B51-9F47-B9A8-AEE0E2BF233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251555" y="685444"/>
              <a:ext cx="1170267" cy="3303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69249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A52FA74-5F43-324B-8A1E-CA22024E565A}"/>
              </a:ext>
            </a:extLst>
          </p:cNvPr>
          <p:cNvSpPr txBox="1"/>
          <p:nvPr/>
        </p:nvSpPr>
        <p:spPr>
          <a:xfrm>
            <a:off x="618565" y="228600"/>
            <a:ext cx="22381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Self-Attention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1030C6-DE02-AB4A-9EBC-BAB1FA9700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607" y="963861"/>
            <a:ext cx="913827" cy="374234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50CF5C3D-4231-2C4A-900D-6CDB5E3BCAE7}"/>
              </a:ext>
            </a:extLst>
          </p:cNvPr>
          <p:cNvGrpSpPr/>
          <p:nvPr/>
        </p:nvGrpSpPr>
        <p:grpSpPr>
          <a:xfrm>
            <a:off x="2570069" y="937985"/>
            <a:ext cx="3030344" cy="400110"/>
            <a:chOff x="690607" y="1851711"/>
            <a:chExt cx="3030344" cy="40011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D76B733-0A3B-354A-B6DC-6227285B85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83105" t="11210"/>
            <a:stretch/>
          </p:blipFill>
          <p:spPr>
            <a:xfrm>
              <a:off x="3566557" y="1915655"/>
              <a:ext cx="154394" cy="332282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8B6DD1F-BAC8-4B4F-AAA4-B3EF6FF78B55}"/>
                </a:ext>
              </a:extLst>
            </p:cNvPr>
            <p:cNvSpPr txBox="1"/>
            <p:nvPr/>
          </p:nvSpPr>
          <p:spPr>
            <a:xfrm>
              <a:off x="690607" y="1851711"/>
              <a:ext cx="287129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Perform Self-Attention on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983699F-78A6-CD48-8F99-91573AF14D26}"/>
              </a:ext>
            </a:extLst>
          </p:cNvPr>
          <p:cNvGrpSpPr/>
          <p:nvPr/>
        </p:nvGrpSpPr>
        <p:grpSpPr>
          <a:xfrm>
            <a:off x="423595" y="1623076"/>
            <a:ext cx="6276618" cy="1160965"/>
            <a:chOff x="484589" y="3429000"/>
            <a:chExt cx="6276618" cy="1160965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08A599E-B78D-F541-ACC9-A41651ACAF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0607" y="3980365"/>
              <a:ext cx="6070600" cy="60960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405691F-E234-F443-AA5D-A9B614B20D5D}"/>
                </a:ext>
              </a:extLst>
            </p:cNvPr>
            <p:cNvSpPr txBox="1"/>
            <p:nvPr/>
          </p:nvSpPr>
          <p:spPr>
            <a:xfrm>
              <a:off x="484589" y="3429000"/>
              <a:ext cx="615463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Query 	            	Keys		       Values</a:t>
              </a:r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B7CE1290-5A15-474C-BF2D-B0B0F284CB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0562" y="3090013"/>
            <a:ext cx="5600700" cy="10287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074223B-0C05-8742-8044-5A9B5AF121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3814" y="4424685"/>
            <a:ext cx="3784600" cy="660400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1E39D25F-40FA-9E49-9192-551BB78AF5D0}"/>
              </a:ext>
            </a:extLst>
          </p:cNvPr>
          <p:cNvGrpSpPr/>
          <p:nvPr/>
        </p:nvGrpSpPr>
        <p:grpSpPr>
          <a:xfrm>
            <a:off x="5807000" y="963861"/>
            <a:ext cx="1726513" cy="478920"/>
            <a:chOff x="1147520" y="2837632"/>
            <a:chExt cx="1726513" cy="478920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E8760AF-2CF3-CF4D-86D6-F960DEE36A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27481" r="88664"/>
            <a:stretch/>
          </p:blipFill>
          <p:spPr>
            <a:xfrm>
              <a:off x="2445016" y="2837632"/>
              <a:ext cx="429017" cy="478920"/>
            </a:xfrm>
            <a:prstGeom prst="rect">
              <a:avLst/>
            </a:prstGeom>
          </p:spPr>
        </p:pic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02A2BB09-69AC-5F48-AA83-821977CF259D}"/>
                </a:ext>
              </a:extLst>
            </p:cNvPr>
            <p:cNvCxnSpPr>
              <a:cxnSpLocks/>
            </p:cNvCxnSpPr>
            <p:nvPr/>
          </p:nvCxnSpPr>
          <p:spPr>
            <a:xfrm>
              <a:off x="1147520" y="3017132"/>
              <a:ext cx="1252526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2406AEAE-9B89-8043-B971-D6C85278DAE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81783" b="-45611"/>
          <a:stretch/>
        </p:blipFill>
        <p:spPr>
          <a:xfrm>
            <a:off x="362152" y="5574073"/>
            <a:ext cx="1510780" cy="628745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98B24558-DE78-8C40-B32D-25133E071729}"/>
              </a:ext>
            </a:extLst>
          </p:cNvPr>
          <p:cNvGrpSpPr/>
          <p:nvPr/>
        </p:nvGrpSpPr>
        <p:grpSpPr>
          <a:xfrm>
            <a:off x="1990687" y="5533368"/>
            <a:ext cx="8060730" cy="444500"/>
            <a:chOff x="2020665" y="5698258"/>
            <a:chExt cx="8060730" cy="444500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65C7FB13-2951-C043-9C89-9FF6A6608A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18627" t="-475" r="-1" b="-1"/>
            <a:stretch/>
          </p:blipFill>
          <p:spPr>
            <a:xfrm>
              <a:off x="2020665" y="5738963"/>
              <a:ext cx="6223566" cy="400111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BF84F7DE-A8E2-174F-9F84-1BD3F559870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277995" y="5698258"/>
              <a:ext cx="1803400" cy="444500"/>
            </a:xfrm>
            <a:prstGeom prst="rect">
              <a:avLst/>
            </a:prstGeom>
          </p:spPr>
        </p:pic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77024A08-1D89-4342-8736-2DA69277CAA6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75140" t="26606" r="2972" b="16338"/>
          <a:stretch/>
        </p:blipFill>
        <p:spPr>
          <a:xfrm>
            <a:off x="9279599" y="1306100"/>
            <a:ext cx="2338002" cy="356782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C11EAEA-8A96-E646-A3D2-A3CDC0DA7BF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00912" y="6121218"/>
            <a:ext cx="5050392" cy="683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057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C317A2C-7896-E24B-92D4-E8B008C0F096}"/>
              </a:ext>
            </a:extLst>
          </p:cNvPr>
          <p:cNvSpPr txBox="1"/>
          <p:nvPr/>
        </p:nvSpPr>
        <p:spPr>
          <a:xfrm>
            <a:off x="1275609" y="635097"/>
            <a:ext cx="964078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Video level Self-Attention        vs.        Frame level Self-Attention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softmax(all frames)			softmax(individual frames)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2BD1D62-793D-624E-8DE8-C79A0FD10163}"/>
              </a:ext>
            </a:extLst>
          </p:cNvPr>
          <p:cNvGrpSpPr/>
          <p:nvPr/>
        </p:nvGrpSpPr>
        <p:grpSpPr>
          <a:xfrm>
            <a:off x="1755323" y="2384611"/>
            <a:ext cx="7411903" cy="3768539"/>
            <a:chOff x="1755323" y="2384611"/>
            <a:chExt cx="7411903" cy="376853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9075D39-F915-2746-9438-293E2995FB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82213" y="3155576"/>
              <a:ext cx="7285013" cy="2997574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43EB5DD-D3CC-E34C-ADE6-CBFBA08854AB}"/>
                </a:ext>
              </a:extLst>
            </p:cNvPr>
            <p:cNvSpPr txBox="1"/>
            <p:nvPr/>
          </p:nvSpPr>
          <p:spPr>
            <a:xfrm>
              <a:off x="1755323" y="2384611"/>
              <a:ext cx="681994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Single-self Attention  vs. multi-head Attention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69485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D7A9C99-00B7-F645-90E4-5D7AF6988BE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7971" t="21828" r="4735" b="41008"/>
          <a:stretch/>
        </p:blipFill>
        <p:spPr>
          <a:xfrm>
            <a:off x="147403" y="1305248"/>
            <a:ext cx="5948598" cy="450307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957B341-A574-CB41-8B8F-921AEAD652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7971" t="58761" r="4735" b="4075"/>
          <a:stretch/>
        </p:blipFill>
        <p:spPr>
          <a:xfrm>
            <a:off x="6145306" y="1398715"/>
            <a:ext cx="5940641" cy="449704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5131F97-5E32-0245-B8EE-D056F79992AB}"/>
              </a:ext>
            </a:extLst>
          </p:cNvPr>
          <p:cNvSpPr txBox="1"/>
          <p:nvPr/>
        </p:nvSpPr>
        <p:spPr>
          <a:xfrm>
            <a:off x="4497049" y="359764"/>
            <a:ext cx="49471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Attention Visualization</a:t>
            </a:r>
          </a:p>
        </p:txBody>
      </p:sp>
    </p:spTree>
    <p:extLst>
      <p:ext uri="{BB962C8B-B14F-4D97-AF65-F5344CB8AC3E}">
        <p14:creationId xmlns:p14="http://schemas.microsoft.com/office/powerpoint/2010/main" val="27296539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1D73399-88F7-0E42-985F-CFF7C5A93D3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0440" b="67641"/>
          <a:stretch/>
        </p:blipFill>
        <p:spPr>
          <a:xfrm>
            <a:off x="14990" y="706185"/>
            <a:ext cx="3072984" cy="192708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E7CF15A-B520-AD41-9FCF-B2072F69E6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t="67640" r="74063"/>
          <a:stretch/>
        </p:blipFill>
        <p:spPr>
          <a:xfrm>
            <a:off x="17490" y="4751881"/>
            <a:ext cx="4074826" cy="19270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65CD7B9-695D-4141-AD76-E4012383E0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937" t="76451" r="22397"/>
          <a:stretch/>
        </p:blipFill>
        <p:spPr>
          <a:xfrm>
            <a:off x="4092316" y="5276535"/>
            <a:ext cx="8117174" cy="14024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7C35FB2-9CA5-BA49-8383-A046958C88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135" t="54803" r="22397" b="23550"/>
          <a:stretch/>
        </p:blipFill>
        <p:spPr>
          <a:xfrm>
            <a:off x="4751882" y="3987382"/>
            <a:ext cx="7457607" cy="12891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9B604D4-4BA9-4644-BC45-77D2FAD33EF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346" t="33157" r="22396" b="45196"/>
          <a:stretch/>
        </p:blipFill>
        <p:spPr>
          <a:xfrm>
            <a:off x="2428408" y="2698229"/>
            <a:ext cx="9781082" cy="12891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EE81173-A037-F74F-8541-AF244CE67E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t="40204" r="74063" b="32149"/>
          <a:stretch/>
        </p:blipFill>
        <p:spPr>
          <a:xfrm>
            <a:off x="19991" y="3105463"/>
            <a:ext cx="4073593" cy="16459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6DFEF62-1B6B-804B-9571-600A26D8420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372" t="-2559" r="22397" b="66844"/>
          <a:stretch/>
        </p:blipFill>
        <p:spPr>
          <a:xfrm>
            <a:off x="4631962" y="571275"/>
            <a:ext cx="7577528" cy="212695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EDE4643-EDD8-074B-824A-02EC35E7A2A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354" t="10194" r="69864" b="72354"/>
          <a:stretch/>
        </p:blipFill>
        <p:spPr>
          <a:xfrm>
            <a:off x="3057995" y="1330779"/>
            <a:ext cx="1693888" cy="1039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498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A84E2EE-33BE-C44E-A686-B1A5AAC4EE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9350" y="1003614"/>
            <a:ext cx="6223000" cy="31287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B311E89-F40B-3940-ABFD-3399875B44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4321" y="4132400"/>
            <a:ext cx="6223000" cy="174589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B04D4E2-BBB1-E84E-B672-6B78C68B0A63}"/>
              </a:ext>
            </a:extLst>
          </p:cNvPr>
          <p:cNvSpPr txBox="1"/>
          <p:nvPr/>
        </p:nvSpPr>
        <p:spPr>
          <a:xfrm>
            <a:off x="824460" y="2383436"/>
            <a:ext cx="350769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MSR-Action3D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567 Kinect v1 depth videos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 action categories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23K frames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Experiments conducted 10 times and mean is reported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E94DED-1C48-D244-88E5-30CA228A6A83}"/>
              </a:ext>
            </a:extLst>
          </p:cNvPr>
          <p:cNvSpPr txBox="1"/>
          <p:nvPr/>
        </p:nvSpPr>
        <p:spPr>
          <a:xfrm>
            <a:off x="485879" y="1015806"/>
            <a:ext cx="30430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3D Action Recognition</a:t>
            </a:r>
          </a:p>
        </p:txBody>
      </p:sp>
    </p:spTree>
    <p:extLst>
      <p:ext uri="{BB962C8B-B14F-4D97-AF65-F5344CB8AC3E}">
        <p14:creationId xmlns:p14="http://schemas.microsoft.com/office/powerpoint/2010/main" val="18831504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8377A37-7AA6-614F-98FA-3C2BA3A4716D}"/>
              </a:ext>
            </a:extLst>
          </p:cNvPr>
          <p:cNvSpPr txBox="1"/>
          <p:nvPr/>
        </p:nvSpPr>
        <p:spPr>
          <a:xfrm>
            <a:off x="96134" y="116396"/>
            <a:ext cx="30430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3D Action Recognition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B5BE9B4-0AF8-C347-9712-632A4F9EDE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3908" y="494672"/>
            <a:ext cx="8188399" cy="542643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4831E7B-A985-F14B-977D-BF5AEB88FA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7602" y="5959425"/>
            <a:ext cx="8319694" cy="44019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7652B04-98B9-DB46-8C4B-E3E0786581B9}"/>
              </a:ext>
            </a:extLst>
          </p:cNvPr>
          <p:cNvSpPr txBox="1"/>
          <p:nvPr/>
        </p:nvSpPr>
        <p:spPr>
          <a:xfrm>
            <a:off x="288868" y="843677"/>
            <a:ext cx="2657587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NTU RGB+D 60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56K videos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60 action categories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4M frames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Kinect v2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3 cameras (cross-view)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40 subjects (cross-subject)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31DAAE0-A847-0642-A058-FE58C1B898FA}"/>
              </a:ext>
            </a:extLst>
          </p:cNvPr>
          <p:cNvSpPr txBox="1"/>
          <p:nvPr/>
        </p:nvSpPr>
        <p:spPr>
          <a:xfrm>
            <a:off x="299803" y="3867462"/>
            <a:ext cx="2855782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NTU RGB+D 120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114K videos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120 action categories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8M frames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Kinect v2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32 collection setups (loc, bg)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106 subjects</a:t>
            </a:r>
          </a:p>
        </p:txBody>
      </p:sp>
    </p:spTree>
    <p:extLst>
      <p:ext uri="{BB962C8B-B14F-4D97-AF65-F5344CB8AC3E}">
        <p14:creationId xmlns:p14="http://schemas.microsoft.com/office/powerpoint/2010/main" val="29971431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1D73399-88F7-0E42-985F-CFF7C5A93D3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8235"/>
          <a:stretch/>
        </p:blipFill>
        <p:spPr>
          <a:xfrm>
            <a:off x="197224" y="131062"/>
            <a:ext cx="3787215" cy="659587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F61D7A4-826A-884D-9696-DB68620BF6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1759" y="2397682"/>
            <a:ext cx="7933017" cy="140783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398E4A7-BBEE-1249-8381-D74FF78763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9514" y="4493932"/>
            <a:ext cx="4099112" cy="596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817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79B57BE-82DC-594F-9EC5-0CEFD3D6412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47" t="21764" r="1610" b="5643"/>
          <a:stretch/>
        </p:blipFill>
        <p:spPr>
          <a:xfrm>
            <a:off x="67236" y="1250576"/>
            <a:ext cx="12084187" cy="486783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EE843B0-5AF6-9649-8658-B8276B8C437D}"/>
              </a:ext>
            </a:extLst>
          </p:cNvPr>
          <p:cNvSpPr txBox="1"/>
          <p:nvPr/>
        </p:nvSpPr>
        <p:spPr>
          <a:xfrm>
            <a:off x="627529" y="430306"/>
            <a:ext cx="17780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Motivation</a:t>
            </a:r>
          </a:p>
        </p:txBody>
      </p:sp>
    </p:spTree>
    <p:extLst>
      <p:ext uri="{BB962C8B-B14F-4D97-AF65-F5344CB8AC3E}">
        <p14:creationId xmlns:p14="http://schemas.microsoft.com/office/powerpoint/2010/main" val="14726681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FAC2807-DA60-6F4A-868A-E26E4A813C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07" t="16544" r="4435" b="4521"/>
          <a:stretch/>
        </p:blipFill>
        <p:spPr>
          <a:xfrm>
            <a:off x="0" y="1039906"/>
            <a:ext cx="12195812" cy="562983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2797A53-4124-BC47-9E92-B0982F9A89E1}"/>
              </a:ext>
            </a:extLst>
          </p:cNvPr>
          <p:cNvSpPr txBox="1"/>
          <p:nvPr/>
        </p:nvSpPr>
        <p:spPr>
          <a:xfrm>
            <a:off x="3417463" y="188259"/>
            <a:ext cx="80215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Synthia 4D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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6 videos – driving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Training/validation/testing  == 19,888/815/1,886</a:t>
            </a:r>
          </a:p>
        </p:txBody>
      </p:sp>
    </p:spTree>
    <p:extLst>
      <p:ext uri="{BB962C8B-B14F-4D97-AF65-F5344CB8AC3E}">
        <p14:creationId xmlns:p14="http://schemas.microsoft.com/office/powerpoint/2010/main" val="35886243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2700DA0-7381-6F4D-8976-AE7BAD0AFE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3803"/>
          <a:stretch/>
        </p:blipFill>
        <p:spPr>
          <a:xfrm>
            <a:off x="770963" y="1755079"/>
            <a:ext cx="11026590" cy="495052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137D8B4-CBA5-794B-A97E-DEB0B299099C}"/>
              </a:ext>
            </a:extLst>
          </p:cNvPr>
          <p:cNvSpPr txBox="1"/>
          <p:nvPr/>
        </p:nvSpPr>
        <p:spPr>
          <a:xfrm>
            <a:off x="4715435" y="0"/>
            <a:ext cx="23679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Ablation Study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B6F9C27-5507-ED42-B84D-41E23C436BA7}"/>
              </a:ext>
            </a:extLst>
          </p:cNvPr>
          <p:cNvSpPr txBox="1"/>
          <p:nvPr/>
        </p:nvSpPr>
        <p:spPr>
          <a:xfrm>
            <a:off x="3910370" y="908317"/>
            <a:ext cx="47477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Temporal Radius and Spatial Radius </a:t>
            </a:r>
          </a:p>
        </p:txBody>
      </p:sp>
    </p:spTree>
    <p:extLst>
      <p:ext uri="{BB962C8B-B14F-4D97-AF65-F5344CB8AC3E}">
        <p14:creationId xmlns:p14="http://schemas.microsoft.com/office/powerpoint/2010/main" val="38007752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137D8B4-CBA5-794B-A97E-DEB0B299099C}"/>
              </a:ext>
            </a:extLst>
          </p:cNvPr>
          <p:cNvSpPr txBox="1"/>
          <p:nvPr/>
        </p:nvSpPr>
        <p:spPr>
          <a:xfrm>
            <a:off x="4715435" y="0"/>
            <a:ext cx="23679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Ablation Study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B6F9C27-5507-ED42-B84D-41E23C436BA7}"/>
              </a:ext>
            </a:extLst>
          </p:cNvPr>
          <p:cNvSpPr txBox="1"/>
          <p:nvPr/>
        </p:nvSpPr>
        <p:spPr>
          <a:xfrm>
            <a:off x="3910370" y="908317"/>
            <a:ext cx="47477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Temporal Radius and Spatial Radius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F819F79-7480-954D-969D-160015EB44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t="67640" r="74063"/>
          <a:stretch/>
        </p:blipFill>
        <p:spPr>
          <a:xfrm>
            <a:off x="17490" y="3281670"/>
            <a:ext cx="4074826" cy="19270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3CB5E05-49BB-A042-AE74-5FD0366299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937" t="76451" r="22397"/>
          <a:stretch/>
        </p:blipFill>
        <p:spPr>
          <a:xfrm>
            <a:off x="4092316" y="3806324"/>
            <a:ext cx="8117174" cy="14024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465F1A4-F835-9445-AE98-D6D220C11A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135" t="54803" r="22397" b="23550"/>
          <a:stretch/>
        </p:blipFill>
        <p:spPr>
          <a:xfrm>
            <a:off x="4751882" y="2517171"/>
            <a:ext cx="7457607" cy="128915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831AEE8-69EC-8F45-82A9-CC90AD721E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t="40204" r="74063" b="32149"/>
          <a:stretch/>
        </p:blipFill>
        <p:spPr>
          <a:xfrm>
            <a:off x="19991" y="1635252"/>
            <a:ext cx="4073593" cy="1645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3351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137D8B4-CBA5-794B-A97E-DEB0B299099C}"/>
              </a:ext>
            </a:extLst>
          </p:cNvPr>
          <p:cNvSpPr txBox="1"/>
          <p:nvPr/>
        </p:nvSpPr>
        <p:spPr>
          <a:xfrm>
            <a:off x="4715435" y="0"/>
            <a:ext cx="23679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Ablation Study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0906934-3E97-D249-9D1A-A306C7D4DB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3980" y="1749145"/>
            <a:ext cx="9628468" cy="486680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CEBCE1D-6A70-8946-9F75-245BA48DD3C7}"/>
              </a:ext>
            </a:extLst>
          </p:cNvPr>
          <p:cNvSpPr txBox="1"/>
          <p:nvPr/>
        </p:nvSpPr>
        <p:spPr>
          <a:xfrm>
            <a:off x="2571830" y="905350"/>
            <a:ext cx="70483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Number of Transformers                    Number of Heads </a:t>
            </a:r>
          </a:p>
        </p:txBody>
      </p:sp>
    </p:spTree>
    <p:extLst>
      <p:ext uri="{BB962C8B-B14F-4D97-AF65-F5344CB8AC3E}">
        <p14:creationId xmlns:p14="http://schemas.microsoft.com/office/powerpoint/2010/main" val="18165040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137D8B4-CBA5-794B-A97E-DEB0B299099C}"/>
              </a:ext>
            </a:extLst>
          </p:cNvPr>
          <p:cNvSpPr txBox="1"/>
          <p:nvPr/>
        </p:nvSpPr>
        <p:spPr>
          <a:xfrm>
            <a:off x="4715435" y="0"/>
            <a:ext cx="23679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Ablation Study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5AB4F6-3C95-A649-A014-4CC45748CF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2399" y="2307133"/>
            <a:ext cx="7127199" cy="13958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D224038-C84E-CB49-A501-FE1D4E1F6DAA}"/>
              </a:ext>
            </a:extLst>
          </p:cNvPr>
          <p:cNvSpPr txBox="1"/>
          <p:nvPr/>
        </p:nvSpPr>
        <p:spPr>
          <a:xfrm>
            <a:off x="2532399" y="1061233"/>
            <a:ext cx="70535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Video level Self-Attention        vs.        Frame level Self-Attention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softmax(all frames)		      softmax(individual frames)</a:t>
            </a:r>
          </a:p>
        </p:txBody>
      </p:sp>
    </p:spTree>
    <p:extLst>
      <p:ext uri="{BB962C8B-B14F-4D97-AF65-F5344CB8AC3E}">
        <p14:creationId xmlns:p14="http://schemas.microsoft.com/office/powerpoint/2010/main" val="28403893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00B682C-0169-814F-919C-7FEA5C6D14E5}"/>
              </a:ext>
            </a:extLst>
          </p:cNvPr>
          <p:cNvSpPr txBox="1"/>
          <p:nvPr/>
        </p:nvSpPr>
        <p:spPr>
          <a:xfrm>
            <a:off x="4417887" y="2743199"/>
            <a:ext cx="477748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2478051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5C3A279-3F5E-904F-9D4B-196B5FBF4D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582" t="5799" r="5061" b="57570"/>
          <a:stretch/>
        </p:blipFill>
        <p:spPr>
          <a:xfrm>
            <a:off x="152400" y="372533"/>
            <a:ext cx="11915813" cy="2540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6B04CB9-D247-F64B-BBD5-DF2706F39A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582" t="42430" r="5061" b="37545"/>
          <a:stretch/>
        </p:blipFill>
        <p:spPr>
          <a:xfrm>
            <a:off x="152400" y="2912533"/>
            <a:ext cx="11915813" cy="138853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16CFC39-7BF8-6C4A-BEAE-2D206F6702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582" t="64408" r="5061" b="5799"/>
          <a:stretch/>
        </p:blipFill>
        <p:spPr>
          <a:xfrm>
            <a:off x="152400" y="4436533"/>
            <a:ext cx="11915813" cy="2065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621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5F37E0E-324E-E44A-B650-75ED3E9ADC72}"/>
              </a:ext>
            </a:extLst>
          </p:cNvPr>
          <p:cNvSpPr txBox="1"/>
          <p:nvPr/>
        </p:nvSpPr>
        <p:spPr>
          <a:xfrm>
            <a:off x="310184" y="532438"/>
            <a:ext cx="11785599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Modeling the Spatio-temporal structure in point cloud videos is extremely </a:t>
            </a:r>
            <a:r>
              <a:rPr lang="en-US" sz="2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challenging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- coordinate sets are irregular and unordered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- points emerge inconsistently across different sets/frames 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21D3D77-8231-C145-883B-2AB048C25212}"/>
              </a:ext>
            </a:extLst>
          </p:cNvPr>
          <p:cNvGrpSpPr/>
          <p:nvPr/>
        </p:nvGrpSpPr>
        <p:grpSpPr>
          <a:xfrm>
            <a:off x="310184" y="2483998"/>
            <a:ext cx="11489176" cy="1569660"/>
            <a:chOff x="239843" y="2338466"/>
            <a:chExt cx="11489176" cy="156966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0A4E00B-D13E-8240-954B-BD58A784D641}"/>
                </a:ext>
              </a:extLst>
            </p:cNvPr>
            <p:cNvSpPr txBox="1"/>
            <p:nvPr/>
          </p:nvSpPr>
          <p:spPr>
            <a:xfrm>
              <a:off x="2378382" y="2338466"/>
              <a:ext cx="9350637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342900" indent="-342900">
                <a:buAutoNum type="arabicParenR"/>
              </a:pPr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convert a point cloud video into sequence of regular and ordered voxels</a:t>
              </a:r>
            </a:p>
            <a:p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apply conventional grid-based convolutions to these voxels. </a:t>
              </a:r>
            </a:p>
            <a:p>
              <a:pPr marL="342900" indent="-342900">
                <a:buAutoNum type="arabicParenR"/>
              </a:pPr>
              <a:endParaRPr 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 computationally </a:t>
              </a:r>
              <a:r>
                <a:rPr lang="en-US" sz="24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inefficient</a:t>
              </a:r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(e.g. </a:t>
              </a:r>
              <a:r>
                <a:rPr lang="en-US" sz="2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Fast&amp;Furious</a:t>
              </a:r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, </a:t>
              </a:r>
              <a:r>
                <a:rPr lang="en-US" sz="2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MinkowskiNet</a:t>
              </a:r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1F860A6-8BFA-8147-B55F-36F9DD856F84}"/>
                </a:ext>
              </a:extLst>
            </p:cNvPr>
            <p:cNvSpPr txBox="1"/>
            <p:nvPr/>
          </p:nvSpPr>
          <p:spPr>
            <a:xfrm>
              <a:off x="239843" y="2338466"/>
              <a:ext cx="189827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Approaches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FDE04CA9-CA64-7A43-B4B0-E7C4F199958B}"/>
              </a:ext>
            </a:extLst>
          </p:cNvPr>
          <p:cNvSpPr txBox="1"/>
          <p:nvPr/>
        </p:nvSpPr>
        <p:spPr>
          <a:xfrm>
            <a:off x="310184" y="4374002"/>
            <a:ext cx="11571629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2) directly model raw point cloud videos by grouping local points 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point tracking is employed to preserve the temporal structure (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e.g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MeteorNet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Tx/>
              <a:buChar char="-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points may flow in and out across frames, accurately tracking points is extremely </a:t>
            </a: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difficult</a:t>
            </a:r>
          </a:p>
          <a:p>
            <a:pPr marL="342900" indent="-342900">
              <a:buFontTx/>
              <a:buChar char="-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tracking error increases (in case of longer videos) </a:t>
            </a:r>
          </a:p>
        </p:txBody>
      </p:sp>
    </p:spTree>
    <p:extLst>
      <p:ext uri="{BB962C8B-B14F-4D97-AF65-F5344CB8AC3E}">
        <p14:creationId xmlns:p14="http://schemas.microsoft.com/office/powerpoint/2010/main" val="3810116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D820389-3C63-E34A-AA67-776DC0F35E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147" y="0"/>
            <a:ext cx="11931706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63FEDA5-01C3-9649-B88D-A63DEC5BFC22}"/>
              </a:ext>
            </a:extLst>
          </p:cNvPr>
          <p:cNvSpPr/>
          <p:nvPr/>
        </p:nvSpPr>
        <p:spPr>
          <a:xfrm>
            <a:off x="3687580" y="2968052"/>
            <a:ext cx="6175948" cy="3777522"/>
          </a:xfrm>
          <a:prstGeom prst="rect">
            <a:avLst/>
          </a:prstGeom>
          <a:noFill/>
          <a:ln w="76200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951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5EE5EC3-EB9D-8146-B32C-DEB3E3A22E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269" y="618564"/>
            <a:ext cx="11277600" cy="511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9039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7D816A6-9688-0744-8F8B-11A63CE0C346}"/>
              </a:ext>
            </a:extLst>
          </p:cNvPr>
          <p:cNvSpPr txBox="1"/>
          <p:nvPr/>
        </p:nvSpPr>
        <p:spPr>
          <a:xfrm>
            <a:off x="252263" y="181959"/>
            <a:ext cx="34451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Point 4D Convolution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345EF9-70D7-9245-AC1F-35F49F1952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8381" y="2763502"/>
            <a:ext cx="5258112" cy="5724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D95688B-C606-8743-A4FC-B9F8C1B1B8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8381" y="3678023"/>
            <a:ext cx="5258112" cy="5373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F210CD3-13F3-FC4B-B124-54A9B10066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3086" y="5824926"/>
            <a:ext cx="2498838" cy="584199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C32A8C94-B727-7D47-A4A8-5C88AE7F4504}"/>
              </a:ext>
            </a:extLst>
          </p:cNvPr>
          <p:cNvGrpSpPr/>
          <p:nvPr/>
        </p:nvGrpSpPr>
        <p:grpSpPr>
          <a:xfrm>
            <a:off x="1019738" y="4889152"/>
            <a:ext cx="2531875" cy="511320"/>
            <a:chOff x="3621393" y="5211997"/>
            <a:chExt cx="5686036" cy="132080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36A2709-B981-8D4F-B336-353526F868B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621393" y="5211997"/>
              <a:ext cx="2705100" cy="132080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4F698DC-4D66-4C4C-BB39-4C853694A66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424529" y="5211997"/>
              <a:ext cx="2882900" cy="1244600"/>
            </a:xfrm>
            <a:prstGeom prst="rect">
              <a:avLst/>
            </a:prstGeom>
          </p:spPr>
        </p:pic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7DC7FC1D-BD2E-8446-AA51-655C29F25C0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70778" y="3701131"/>
            <a:ext cx="3108065" cy="404247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19EC9870-0F21-144D-B614-778E4B9D715C}"/>
              </a:ext>
            </a:extLst>
          </p:cNvPr>
          <p:cNvGrpSpPr/>
          <p:nvPr/>
        </p:nvGrpSpPr>
        <p:grpSpPr>
          <a:xfrm>
            <a:off x="1073006" y="917406"/>
            <a:ext cx="7086047" cy="467392"/>
            <a:chOff x="1073006" y="917406"/>
            <a:chExt cx="7086047" cy="46739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1650418-DAB6-9D4E-8EF1-078395C5B27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73006" y="917406"/>
              <a:ext cx="1735424" cy="429511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9E90325-4F12-D04A-9BBE-99F007C68756}"/>
                </a:ext>
              </a:extLst>
            </p:cNvPr>
            <p:cNvSpPr txBox="1"/>
            <p:nvPr/>
          </p:nvSpPr>
          <p:spPr>
            <a:xfrm>
              <a:off x="4399691" y="923133"/>
              <a:ext cx="375936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Point coordinates in </a:t>
              </a:r>
              <a:r>
                <a:rPr lang="en-US" sz="2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t</a:t>
              </a:r>
              <a:r>
                <a:rPr lang="en-US" sz="2400" baseline="30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th</a:t>
              </a:r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frame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4C8A218-8AA8-0E4B-92DF-955ACEEFCF4B}"/>
              </a:ext>
            </a:extLst>
          </p:cNvPr>
          <p:cNvGrpSpPr/>
          <p:nvPr/>
        </p:nvGrpSpPr>
        <p:grpSpPr>
          <a:xfrm>
            <a:off x="1068381" y="1690898"/>
            <a:ext cx="6685284" cy="503907"/>
            <a:chOff x="1068381" y="1690898"/>
            <a:chExt cx="6685284" cy="50390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48D7528-14E7-C645-BC6E-0A6C9E410F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068381" y="1765294"/>
              <a:ext cx="2099159" cy="429511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B442FB2-8BF5-1449-852A-69586E126EC1}"/>
                </a:ext>
              </a:extLst>
            </p:cNvPr>
            <p:cNvSpPr txBox="1"/>
            <p:nvPr/>
          </p:nvSpPr>
          <p:spPr>
            <a:xfrm>
              <a:off x="4438334" y="1690898"/>
              <a:ext cx="331533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Point features in </a:t>
              </a:r>
              <a:r>
                <a:rPr lang="en-US" sz="2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t</a:t>
              </a:r>
              <a:r>
                <a:rPr lang="en-US" sz="2400" baseline="30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th</a:t>
              </a:r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frame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015E8EDE-9076-294D-B728-2D302BE09DB0}"/>
              </a:ext>
            </a:extLst>
          </p:cNvPr>
          <p:cNvSpPr txBox="1"/>
          <p:nvPr/>
        </p:nvSpPr>
        <p:spPr>
          <a:xfrm>
            <a:off x="8565686" y="914397"/>
            <a:ext cx="362631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number of points 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the number of channels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8E64A32-7E9D-3F41-B656-0AD29EE66F2D}"/>
              </a:ext>
            </a:extLst>
          </p:cNvPr>
          <p:cNvSpPr txBox="1"/>
          <p:nvPr/>
        </p:nvSpPr>
        <p:spPr>
          <a:xfrm>
            <a:off x="7555043" y="2713218"/>
            <a:ext cx="33584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the number of frames</a:t>
            </a:r>
          </a:p>
        </p:txBody>
      </p:sp>
    </p:spTree>
    <p:extLst>
      <p:ext uri="{BB962C8B-B14F-4D97-AF65-F5344CB8AC3E}">
        <p14:creationId xmlns:p14="http://schemas.microsoft.com/office/powerpoint/2010/main" val="2128786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2AF5A2D-F424-DD48-BE98-46AA62DB4B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779054"/>
            <a:ext cx="11277600" cy="496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5202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A9CEDB1C-57B5-CD40-875F-3726C5ACC8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664" y="785012"/>
            <a:ext cx="9182100" cy="2921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867FA10-B85C-5C44-95CC-E65AA9116E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664" y="3696880"/>
            <a:ext cx="2435176" cy="615484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F336EFDA-4DC7-1A4E-BA63-5A30E4A9B290}"/>
              </a:ext>
            </a:extLst>
          </p:cNvPr>
          <p:cNvGrpSpPr/>
          <p:nvPr/>
        </p:nvGrpSpPr>
        <p:grpSpPr>
          <a:xfrm>
            <a:off x="509664" y="4594901"/>
            <a:ext cx="7331812" cy="559528"/>
            <a:chOff x="329784" y="4791637"/>
            <a:chExt cx="7331812" cy="559528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7B01A6F6-5C02-DD4B-A9AE-316062D330C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29784" y="4791637"/>
              <a:ext cx="2700333" cy="559528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44A8993-C00B-674E-9B04-09AD11B5E3DE}"/>
                </a:ext>
              </a:extLst>
            </p:cNvPr>
            <p:cNvSpPr txBox="1"/>
            <p:nvPr/>
          </p:nvSpPr>
          <p:spPr>
            <a:xfrm>
              <a:off x="3629723" y="4791637"/>
              <a:ext cx="403187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spatial- temporal displacement 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FF519268-BC8A-F447-88AD-589444E9AD72}"/>
              </a:ext>
            </a:extLst>
          </p:cNvPr>
          <p:cNvSpPr txBox="1"/>
          <p:nvPr/>
        </p:nvSpPr>
        <p:spPr>
          <a:xfrm>
            <a:off x="252263" y="181959"/>
            <a:ext cx="34451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Point 4D Convolution 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95685DE-849D-D64F-8BAF-FEA6B5F7F32F}"/>
              </a:ext>
            </a:extLst>
          </p:cNvPr>
          <p:cNvGrpSpPr/>
          <p:nvPr/>
        </p:nvGrpSpPr>
        <p:grpSpPr>
          <a:xfrm>
            <a:off x="494674" y="5315004"/>
            <a:ext cx="11365239" cy="627596"/>
            <a:chOff x="329784" y="5763724"/>
            <a:chExt cx="11365239" cy="627596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0DBF3B47-BC86-764D-91ED-52C6CC58B80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29784" y="5763724"/>
              <a:ext cx="3299939" cy="627596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37F7091-3741-404F-AD74-C6E471CF6C06}"/>
                </a:ext>
              </a:extLst>
            </p:cNvPr>
            <p:cNvSpPr txBox="1"/>
            <p:nvPr/>
          </p:nvSpPr>
          <p:spPr>
            <a:xfrm>
              <a:off x="3972396" y="5860409"/>
              <a:ext cx="772262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feature of point at position </a:t>
              </a:r>
              <a:r>
                <a:rPr lang="en-US" sz="2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(x, y, z, t) </a:t>
              </a:r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in the point cloud video 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38028735-F78A-AC44-A55A-6C9D3DDA2ECC}"/>
              </a:ext>
            </a:extLst>
          </p:cNvPr>
          <p:cNvSpPr txBox="1"/>
          <p:nvPr/>
        </p:nvSpPr>
        <p:spPr>
          <a:xfrm>
            <a:off x="509664" y="6103175"/>
            <a:ext cx="77292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 is the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spatio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-temporal local region around point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(x, y, z, t)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82A04CE-39C9-BF42-A898-EC9F1F8035E4}"/>
              </a:ext>
            </a:extLst>
          </p:cNvPr>
          <p:cNvGrpSpPr/>
          <p:nvPr/>
        </p:nvGrpSpPr>
        <p:grpSpPr>
          <a:xfrm>
            <a:off x="9666956" y="4187771"/>
            <a:ext cx="2030370" cy="1200329"/>
            <a:chOff x="8035855" y="3646377"/>
            <a:chExt cx="2030370" cy="1200329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CA63851E-FDDD-E74E-8BFA-B9FC5E3C67D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035855" y="3816500"/>
              <a:ext cx="946150" cy="88265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CE4870B-7021-7242-94C4-CAE81632C080}"/>
                </a:ext>
              </a:extLst>
            </p:cNvPr>
            <p:cNvSpPr txBox="1"/>
            <p:nvPr/>
          </p:nvSpPr>
          <p:spPr>
            <a:xfrm>
              <a:off x="9317302" y="3646377"/>
              <a:ext cx="748923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Sum</a:t>
              </a:r>
            </a:p>
            <a:p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Avg</a:t>
              </a:r>
            </a:p>
            <a:p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Max</a:t>
              </a:r>
            </a:p>
          </p:txBody>
        </p:sp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601747B6-F6B1-844D-8357-93BCDC9BBB5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" t="40204" r="74063" b="32149"/>
          <a:stretch/>
        </p:blipFill>
        <p:spPr>
          <a:xfrm>
            <a:off x="4460853" y="3257840"/>
            <a:ext cx="7399060" cy="2989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921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26063</TotalTime>
  <Words>401</Words>
  <Application>Microsoft Macintosh PowerPoint</Application>
  <PresentationFormat>Widescreen</PresentationFormat>
  <Paragraphs>100</Paragraphs>
  <Slides>25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Sheshappanavar, Shivanand Venkanna</dc:creator>
  <cp:lastModifiedBy>Sheshappanavar, Shivanand Venkanna</cp:lastModifiedBy>
  <cp:revision>144</cp:revision>
  <dcterms:created xsi:type="dcterms:W3CDTF">2021-09-14T16:18:33Z</dcterms:created>
  <dcterms:modified xsi:type="dcterms:W3CDTF">2021-11-09T18:22:39Z</dcterms:modified>
</cp:coreProperties>
</file>